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6" r:id="rId4"/>
    <p:sldId id="257" r:id="rId5"/>
    <p:sldId id="271" r:id="rId6"/>
    <p:sldId id="264" r:id="rId7"/>
    <p:sldId id="259" r:id="rId8"/>
    <p:sldId id="267" r:id="rId9"/>
    <p:sldId id="260" r:id="rId10"/>
    <p:sldId id="268" r:id="rId11"/>
    <p:sldId id="270" r:id="rId12"/>
    <p:sldId id="261" r:id="rId13"/>
    <p:sldId id="272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1122" y="2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2590801"/>
          <a:ext cx="7924799" cy="3545138"/>
        </p:xfrm>
        <a:graphic>
          <a:graphicData uri="http://schemas.openxmlformats.org/drawingml/2006/table">
            <a:tbl>
              <a:tblPr/>
              <a:tblGrid>
                <a:gridCol w="5468111"/>
                <a:gridCol w="2456688"/>
              </a:tblGrid>
              <a:tr h="40044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Времеплов:ОКТОБАРСКА </a:t>
                      </a:r>
                      <a:r>
                        <a:rPr lang="sr-Cyrl-R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РЕВОЛУЦИЈА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>
                          <a:latin typeface="Times New Roman"/>
                          <a:ea typeface="Times New Roman"/>
                          <a:cs typeface="Times New Roman"/>
                        </a:rPr>
                        <a:t> Догађај 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latin typeface="Times New Roman"/>
                          <a:ea typeface="Times New Roman"/>
                          <a:cs typeface="Times New Roman"/>
                        </a:rPr>
                        <a:t>Година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0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>
                          <a:latin typeface="Times New Roman"/>
                          <a:ea typeface="Times New Roman"/>
                          <a:cs typeface="Times New Roman"/>
                        </a:rPr>
                        <a:t>Бољшевици преузели власт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latin typeface="Times New Roman"/>
                          <a:ea typeface="Times New Roman"/>
                          <a:cs typeface="Times New Roman"/>
                        </a:rPr>
                        <a:t>октобар </a:t>
                      </a:r>
                      <a:r>
                        <a:rPr lang="sr-Cyrl-R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1917.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7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Рат против грађанских снага (буржоазије)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јануар 1918.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0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Мир у Брест-Литовску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latin typeface="Times New Roman"/>
                          <a:ea typeface="Times New Roman"/>
                          <a:cs typeface="Times New Roman"/>
                        </a:rPr>
                        <a:t>март </a:t>
                      </a:r>
                      <a:r>
                        <a:rPr lang="sr-Cyrl-R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1918.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0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Стрељан цар Николај </a:t>
                      </a:r>
                      <a:r>
                        <a:rPr lang="sr-Latn-R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sr-Cyrl-R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са породицом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ј</a:t>
                      </a:r>
                      <a:r>
                        <a:rPr lang="sr-Cyrl-R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 1918.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0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Диктатура пролетаријата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latin typeface="Times New Roman"/>
                          <a:ea typeface="Times New Roman"/>
                          <a:cs typeface="Times New Roman"/>
                        </a:rPr>
                        <a:t>јул </a:t>
                      </a:r>
                      <a:r>
                        <a:rPr lang="sr-Cyrl-R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1918.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67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Грађански рат Црвене армије и Беле гарде (погинуло 3 милиона Руса)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1918-192</a:t>
                      </a:r>
                      <a:r>
                        <a:rPr lang="sr-Latn-R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838200"/>
            <a:ext cx="487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Стаљинизам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https://encrypted-tbn3.gstatic.com/images?q=tbn:ANd9GcRGpSlqjf2QN6PJyoVnu46vQYl806rLN0kJbiOPClj0DZMu6tQ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"/>
            <a:ext cx="1981200" cy="17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1676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(</a:t>
            </a:r>
            <a:r>
              <a:rPr lang="sr-Cyrl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Совјетска Русија </a:t>
            </a:r>
            <a:r>
              <a:rPr lang="sr-Cyrl-R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kidofspeed.net/gulag/images/w_gulag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553200" cy="365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5715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Осуђена лица слата су  на рад, без повратка, у државне радне логоре у Сибиру  (ГУЛАГ).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845820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Страдају бројни интелектуалци и уметници  под изговором да су њихова дела субверзивна, депресивна или не подстичу прегалаштво и ударнички рад за боље сутра и социјализам као праведно друштво.</a:t>
            </a:r>
          </a:p>
          <a:p>
            <a:r>
              <a:rPr lang="sr-Cyrl-RS" sz="2000" dirty="0" smtClean="0"/>
              <a:t>Укинута уметничка удружења, прекинуте расправе о уметничким слободама;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ezijasustine.rs/_/rsrc/1386447412491/boris-pasternak/Boris-Paster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1752600" cy="2857501"/>
          </a:xfrm>
          <a:prstGeom prst="rect">
            <a:avLst/>
          </a:prstGeom>
          <a:noFill/>
        </p:spPr>
      </p:pic>
      <p:pic>
        <p:nvPicPr>
          <p:cNvPr id="2054" name="Picture 6" descr="http://4.bp.blogspot.com/-VfcuaJ9PDXQ/VNpfJaBLXCI/AAAAAAAADMQ/6zNN3eiIo7c/s1600/33497395_0_1b209_5c503e61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4400550" cy="4686300"/>
          </a:xfrm>
          <a:prstGeom prst="rect">
            <a:avLst/>
          </a:prstGeom>
          <a:noFill/>
        </p:spPr>
      </p:pic>
      <p:pic>
        <p:nvPicPr>
          <p:cNvPr id="2058" name="Picture 10" descr="https://i.livelib.ru/boocover/1000415165/o/ebc7/Boris_Pasternak__Doktor_Zhivag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28600"/>
            <a:ext cx="2057400" cy="2952751"/>
          </a:xfrm>
          <a:prstGeom prst="rect">
            <a:avLst/>
          </a:prstGeom>
          <a:noFill/>
        </p:spPr>
      </p:pic>
      <p:pic>
        <p:nvPicPr>
          <p:cNvPr id="2060" name="Picture 12" descr="http://photoload.ru/data/f1/73/c3/f173c3ae7b921bf55b81d800a6ba1a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4572000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5105400"/>
            <a:ext cx="4495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Добио нервни слом после прве посете колхозима;</a:t>
            </a:r>
          </a:p>
          <a:p>
            <a:r>
              <a:rPr lang="sr-Cyrl-RS" dirty="0" smtClean="0"/>
              <a:t>У роману Доктор Живаго описао егзодус једног лекара после Октобарске револуције;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10600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1933.Стаљин објавио да је у СССР-социјализам коначно победио капитализам!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s://encrypted-tbn0.gstatic.com/images?q=tbn:ANd9GcSfIfPERWdPS3B2etKTSrqFfge8GbNXrp9-In4Y8cJhGLujMqWt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2743200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6600" y="1447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1919.</a:t>
            </a:r>
            <a:r>
              <a:rPr lang="sr-Cyrl-CS" sz="2400" dirty="0" smtClean="0"/>
              <a:t> у</a:t>
            </a:r>
            <a:r>
              <a:rPr lang="sr-Cyrl-RS" sz="2400" dirty="0" smtClean="0"/>
              <a:t> Москви основана </a:t>
            </a:r>
            <a:r>
              <a:rPr lang="sr-Cyrl-RS" sz="2400" b="1" dirty="0" smtClean="0">
                <a:solidFill>
                  <a:srgbClr val="FF0000"/>
                </a:solidFill>
              </a:rPr>
              <a:t>Коминтерна</a:t>
            </a:r>
            <a:r>
              <a:rPr lang="sr-Cyrl-RS" sz="2400" dirty="0" smtClean="0"/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(Комунистичка интернационала</a:t>
            </a:r>
            <a:r>
              <a:rPr lang="sr-Cyrl-RS" sz="2400" dirty="0" smtClean="0"/>
              <a:t>), на Лењинов предлог.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</a:rPr>
              <a:t>Светски штаб револуције</a:t>
            </a:r>
            <a:r>
              <a:rPr lang="sr-Cyrl-RS" sz="2000" dirty="0" smtClean="0"/>
              <a:t>. Укључене КП бројних земаља које су беспоговорно марале да спроводе налоге Москве 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</a:rPr>
              <a:t>Ширење и спровођење у дело идеја о ,,светској револуцији”</a:t>
            </a:r>
            <a:r>
              <a:rPr lang="sr-Cyrl-RS" sz="2000" dirty="0" smtClean="0"/>
              <a:t>, обука  револуционарних кадрова. Наређивала подизање револуција у Мађарској, Југославији, Француској, Грчкој, Албанији....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81534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/>
              <a:t>Религија је забрањена ,одлучено да се искорени и  уведе атеизам.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Религија је проглашена опијумом за народ.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Исход: рушење цркава и храмова ; </a:t>
            </a:r>
            <a:endParaRPr lang="en-US" sz="2400" dirty="0"/>
          </a:p>
        </p:txBody>
      </p:sp>
      <p:pic>
        <p:nvPicPr>
          <p:cNvPr id="28678" name="Picture 6" descr="http://www.rts.rs/upload/storyBoxImageData/2013/01/03/11425276/Hram-Hrista-Spas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5486400" cy="2638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5791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Обновљена Црква Христа Спаситеља у Москви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3074" name="Picture 2" descr="http://manastir-lepavina.org/cms/slike/uploads2008/Moskva,HramHristaSpasitelja,jutros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752600"/>
            <a:ext cx="2381250" cy="31718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1" y="304800"/>
            <a:ext cx="701040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Политичка репресија и култ Стаљина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www.mojevijesti.ba/slike/novosti/AAA%20MOJE%20VIJESTI/stalin-russia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838200"/>
            <a:ext cx="43434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04800" y="4495800"/>
            <a:ext cx="8610600" cy="144655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200" b="1" dirty="0" smtClean="0">
                <a:solidFill>
                  <a:srgbClr val="FF0000"/>
                </a:solidFill>
              </a:rPr>
              <a:t>Диктатура руске Комунистичке партије (бољшевика) ,тоталитаризам, страховлада и култ вође Јосифа Висарионовича Џугашвилија Стаљина , назива се Стаљинизам.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" y="5955277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Култ личности (вође)</a:t>
            </a:r>
            <a:r>
              <a:rPr lang="sr-Cyrl-C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дивљење и обожавање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вође, као непогрешивог браниоца државних и националних интереса,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неподложан критици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236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Тоталитаризам:</a:t>
            </a:r>
          </a:p>
          <a:p>
            <a:r>
              <a:rPr lang="sr-Cyrl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Облик </a:t>
            </a:r>
            <a:r>
              <a:rPr lang="sr-Cyrl-C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владавине </a:t>
            </a:r>
          </a:p>
          <a:p>
            <a:r>
              <a:rPr lang="sr-Cyrl-C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којем држава  снагом влашћу једне  партије или вође (диктатора) ограничава и контролише личне</a:t>
            </a:r>
          </a:p>
          <a:p>
            <a:r>
              <a:rPr lang="sr-Cyrl-C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 грађанске слободе</a:t>
            </a:r>
            <a:r>
              <a:rPr lang="sr-Cyrl-CS" dirty="0" smtClean="0"/>
              <a:t>.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590800"/>
            <a:ext cx="495300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Аутор:</a:t>
            </a:r>
          </a:p>
          <a:p>
            <a:pPr algn="ctr"/>
            <a:endParaRPr lang="sr-Cyrl-R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</a:t>
            </a:r>
          </a:p>
          <a:p>
            <a:pPr algn="ctr"/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Максимовић,</a:t>
            </a:r>
          </a:p>
          <a:p>
            <a:pPr algn="ctr"/>
            <a:endParaRPr lang="sr-Cyrl-R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2014. 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19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пажњи!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rbin.info/wp-content/uploads/2012/09/Russian_Royal_Family_1911_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867400" cy="3843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600200" y="5257799"/>
            <a:ext cx="5638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RS" sz="2800" b="1" cap="none" spc="0" dirty="0" smtClean="0">
                <a:ln/>
                <a:solidFill>
                  <a:srgbClr val="00B0F0"/>
                </a:solidFill>
                <a:effectLst/>
              </a:rPr>
              <a:t>Цар Николај </a:t>
            </a:r>
            <a:r>
              <a:rPr lang="sr-Latn-RS" sz="2800" b="1" cap="none" spc="0" dirty="0" smtClean="0">
                <a:ln/>
                <a:solidFill>
                  <a:srgbClr val="00B0F0"/>
                </a:solidFill>
                <a:effectLst/>
              </a:rPr>
              <a:t>II</a:t>
            </a:r>
            <a:r>
              <a:rPr lang="sr-Cyrl-RS" sz="2800" b="1" cap="none" spc="0" dirty="0" smtClean="0">
                <a:ln/>
                <a:solidFill>
                  <a:srgbClr val="00B0F0"/>
                </a:solidFill>
                <a:effectLst/>
              </a:rPr>
              <a:t> Романов са породицом  </a:t>
            </a:r>
            <a:r>
              <a:rPr lang="sr-Cyrl-RS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b/b9/Len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66801"/>
            <a:ext cx="4038600" cy="3978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5181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Владимир Иљич Лењин, вођа бољшевика </a:t>
            </a:r>
            <a:r>
              <a:rPr lang="sr-Cyrl-RS" sz="2400" dirty="0" smtClean="0"/>
              <a:t>, Октобарске револиције и председник руске државе до 1924.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010400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Грађански рат</a:t>
            </a:r>
            <a:r>
              <a:rPr lang="sr-Latn-R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sr-Cyrl-R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sr-Latn-RS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1918-1920</a:t>
            </a:r>
            <a:r>
              <a:rPr lang="sr-Cyrl-RS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http://www.ostali.org/sites/default/files/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2766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Бољшевици изгубили изборе 1918, основали  </a:t>
            </a:r>
            <a:r>
              <a:rPr lang="sr-Cyrl-RS" b="1" dirty="0" smtClean="0">
                <a:solidFill>
                  <a:srgbClr val="FF0000"/>
                </a:solidFill>
              </a:rPr>
              <a:t>Црвену армију </a:t>
            </a:r>
            <a:r>
              <a:rPr lang="sr-Cyrl-RS" b="1" dirty="0" smtClean="0"/>
              <a:t>и започели рат против грађанских снага да не би изгубили власт.  </a:t>
            </a:r>
            <a:endParaRPr lang="en-US" b="1" dirty="0"/>
          </a:p>
        </p:txBody>
      </p:sp>
      <p:pic>
        <p:nvPicPr>
          <p:cNvPr id="6" name="Picture 5" descr="https://encrypted-tbn0.gstatic.com/images?q=tbn:ANd9GcR4Prsds4cRxCi66ItqwtS5GE2OEY2PQ3MUEsy4WlzSPvtQoW5SR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53000"/>
            <a:ext cx="2286000" cy="145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</a:t>
            </a:r>
            <a:r>
              <a:rPr lang="sr-Cyrl-RS" dirty="0" smtClean="0"/>
              <a:t>омандант Црвене армије</a:t>
            </a:r>
            <a:endParaRPr lang="en-US" dirty="0"/>
          </a:p>
        </p:txBody>
      </p:sp>
      <p:pic>
        <p:nvPicPr>
          <p:cNvPr id="8" name="Picture 7" descr="http://www.hrvatski-vojnik.hr/hrvatski-vojnik/013142004/bpictures/27_kerens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71600"/>
            <a:ext cx="4191000" cy="21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67200" y="3429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Бела гарда –грађанске снаге, вођа генерал  Антон Дењикин:</a:t>
            </a:r>
            <a:endParaRPr lang="en-US" b="1" dirty="0"/>
          </a:p>
        </p:txBody>
      </p:sp>
      <p:pic>
        <p:nvPicPr>
          <p:cNvPr id="10" name="Picture 9" descr="http://www.bibl.u-szeged.hu/bibl/mil/ww1/who/images/who/kornyilo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810000"/>
            <a:ext cx="160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3200400" y="4114800"/>
            <a:ext cx="38100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4191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Погинуло 3 милиона Руса, </a:t>
            </a:r>
            <a:endParaRPr lang="sr-Latn-RS" dirty="0" smtClean="0"/>
          </a:p>
          <a:p>
            <a:r>
              <a:rPr lang="sr-Cyrl-RS" dirty="0" smtClean="0"/>
              <a:t>1.700 000 избегло,</a:t>
            </a:r>
            <a:r>
              <a:rPr lang="sr-Latn-RS" dirty="0" smtClean="0"/>
              <a:t> </a:t>
            </a:r>
            <a:r>
              <a:rPr lang="sr-Cyrl-RS" dirty="0" smtClean="0"/>
              <a:t>неуспела </a:t>
            </a:r>
            <a:r>
              <a:rPr lang="sr-Latn-RS" dirty="0" smtClean="0"/>
              <a:t> </a:t>
            </a:r>
            <a:r>
              <a:rPr lang="sr-Cyrl-RS" dirty="0" smtClean="0"/>
              <a:t>в</a:t>
            </a:r>
            <a:r>
              <a:rPr lang="sr-Latn-RS" dirty="0" smtClean="0">
                <a:latin typeface="Cambria" pitchFamily="18" charset="0"/>
              </a:rPr>
              <a:t>o</a:t>
            </a:r>
            <a:r>
              <a:rPr lang="sr-Cyrl-RS" dirty="0" smtClean="0"/>
              <a:t>јна интервенција Версаја да се помогне Белој гарди и угуши револуција, економска блокада ,</a:t>
            </a:r>
            <a:r>
              <a:rPr lang="sr-Latn-RS" dirty="0" smtClean="0"/>
              <a:t> </a:t>
            </a:r>
            <a:r>
              <a:rPr lang="sr-Cyrl-RS" dirty="0" smtClean="0"/>
              <a:t>умире 5 милиона Руса од глади, стрељана породица цара Николаја </a:t>
            </a:r>
            <a:r>
              <a:rPr lang="sr-Latn-RS" dirty="0" smtClean="0"/>
              <a:t>II </a:t>
            </a:r>
            <a:r>
              <a:rPr lang="sr-Cyrl-RS" dirty="0" smtClean="0"/>
              <a:t>Романова.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onlinevuz.ru/_ld/27/414003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onlinevuz.ru/_ld/27/4140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3143250" cy="4267200"/>
          </a:xfrm>
          <a:prstGeom prst="rect">
            <a:avLst/>
          </a:prstGeom>
          <a:noFill/>
        </p:spPr>
      </p:pic>
      <p:pic>
        <p:nvPicPr>
          <p:cNvPr id="1030" name="Picture 6" descr="http://www.savok.org/uploads/posts/2010-02/1265907490_image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429000" cy="472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562600"/>
            <a:ext cx="79248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Михаил Александрович Шолохов - описао грађански рат у роману ,,Тихи Дон”  у 4 тома, 1965.</a:t>
            </a:r>
            <a:r>
              <a:rPr lang="sr-Latn-RS" sz="2000" dirty="0" smtClean="0"/>
              <a:t> </a:t>
            </a:r>
            <a:r>
              <a:rPr lang="sr-Cyrl-RS" sz="2000" dirty="0" smtClean="0"/>
              <a:t>добио Нобелову награду</a:t>
            </a:r>
            <a:r>
              <a:rPr lang="sr-Cyrl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3152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Диктатура пролетаријата</a:t>
            </a:r>
            <a:r>
              <a:rPr lang="sr-Cyrl-R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liderpress.hr/static/media/cache/d3/1f/d31f3a0808e007046bb6f77b1d84b8d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1219200"/>
            <a:ext cx="274320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447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Неограничена власт ( Бољшевика) </a:t>
            </a:r>
            <a:r>
              <a:rPr lang="sr-Cyrl-RS" sz="2400" dirty="0" smtClean="0"/>
              <a:t>проглашена у јулу 1918.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Ратни комунизам (1918-1922)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/>
              <a:t>Земља одузета од власника и подељена сељацима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Укидање новца</a:t>
            </a:r>
          </a:p>
          <a:p>
            <a:pPr>
              <a:buFont typeface="Arial" pitchFamily="34" charset="0"/>
              <a:buChar char="•"/>
            </a:pPr>
            <a:r>
              <a:rPr lang="sr-Cyrl-CS" sz="2400" dirty="0" smtClean="0"/>
              <a:t>Н</a:t>
            </a:r>
            <a:r>
              <a:rPr lang="sr-Cyrl-RS" sz="2400" dirty="0" smtClean="0"/>
              <a:t>ацинализација фабрика , рудника и банака</a:t>
            </a:r>
            <a:r>
              <a:rPr lang="sr-Latn-RS" sz="2400" dirty="0" smtClean="0"/>
              <a:t> </a:t>
            </a:r>
            <a:r>
              <a:rPr lang="sr-Cyrl-RS" sz="2400" dirty="0" smtClean="0"/>
              <a:t>(одузимање)</a:t>
            </a:r>
          </a:p>
          <a:p>
            <a:pPr>
              <a:buFont typeface="Arial" pitchFamily="34" charset="0"/>
              <a:buChar char="•"/>
            </a:pPr>
            <a:r>
              <a:rPr lang="sr-Cyrl-CS" sz="2400" dirty="0" smtClean="0"/>
              <a:t>С</a:t>
            </a:r>
            <a:r>
              <a:rPr lang="sr-Cyrl-RS" sz="2400" dirty="0" smtClean="0"/>
              <a:t>трога контрола производње и расподеле индустријских и пољопривредних производа</a:t>
            </a:r>
          </a:p>
          <a:p>
            <a:pPr>
              <a:buFont typeface="Arial" pitchFamily="34" charset="0"/>
              <a:buChar char="•"/>
            </a:pPr>
            <a:r>
              <a:rPr lang="sr-Cyrl-CS" sz="2400" dirty="0" smtClean="0"/>
              <a:t>П</a:t>
            </a:r>
            <a:r>
              <a:rPr lang="sr-Cyrl-RS" sz="2400" dirty="0" smtClean="0"/>
              <a:t>ринудни откуп и одузимање хране од сељака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Глад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Ниска продуктивност радника и сељака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Отпор сељака и револуционарни терор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48400"/>
            <a:ext cx="7162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Диктатура-неграничена власт појединца или политичке партије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458200" cy="89255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 економски програм -НЕП</a:t>
            </a:r>
            <a:r>
              <a:rPr lang="sr-Cyrl-R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R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(1922-1924)</a:t>
            </a:r>
            <a:endParaRPr lang="sr-Cyrl-RS" sz="2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Лењинова НЕП требало је да исправи грешке ратног комунизма, подстакне раднике и сељаке на производњу и обезбеди брзу привредну обнову и развој. </a:t>
            </a:r>
          </a:p>
          <a:p>
            <a:r>
              <a:rPr lang="sr-Cyrl-RS" sz="2000" b="1" u="sng" dirty="0" smtClean="0">
                <a:solidFill>
                  <a:srgbClr val="FF0000"/>
                </a:solidFill>
              </a:rPr>
              <a:t>Уз социјалистичке обнављају се капиталистички облици производње под контролом државе</a:t>
            </a:r>
            <a:r>
              <a:rPr lang="sr-Cyrl-RS" sz="2000" b="1" dirty="0" smtClean="0">
                <a:solidFill>
                  <a:srgbClr val="C00000"/>
                </a:solidFill>
              </a:rPr>
              <a:t>: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8686800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Мања предузећа, занатске и трговачке радње се дају под закуп приватним лицима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chemeClr val="bg1"/>
                </a:solidFill>
              </a:rPr>
              <a:t>Д</a:t>
            </a:r>
            <a:r>
              <a:rPr lang="sr-Cyrl-RS" sz="2400" b="1" dirty="0" smtClean="0">
                <a:solidFill>
                  <a:schemeClr val="bg1"/>
                </a:solidFill>
              </a:rPr>
              <a:t>опуштен закуп земље и слободна продаја дела вишкова производа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chemeClr val="bg1"/>
                </a:solidFill>
              </a:rPr>
              <a:t>Р</a:t>
            </a:r>
            <a:r>
              <a:rPr lang="sr-Cyrl-RS" sz="2400" b="1" dirty="0" smtClean="0">
                <a:solidFill>
                  <a:schemeClr val="bg1"/>
                </a:solidFill>
              </a:rPr>
              <a:t>удниици и се дају у закуп странцима под контролом државе 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Враћена употреба новца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410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Исход НЕП-а:оживљавање тржишта и пораст производње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rgbClr val="FF0000"/>
                </a:solidFill>
              </a:rPr>
              <a:t>О</a:t>
            </a:r>
            <a:r>
              <a:rPr lang="sr-Cyrl-RS" sz="2000" b="1" dirty="0" smtClean="0">
                <a:solidFill>
                  <a:srgbClr val="FF0000"/>
                </a:solidFill>
              </a:rPr>
              <a:t>д 1922</a:t>
            </a:r>
            <a:r>
              <a:rPr lang="sr-Cyrl-RS" sz="2000" b="1" dirty="0" smtClean="0"/>
              <a:t>.Русија се зове Савез Совјетских Социјалистичких Република </a:t>
            </a:r>
            <a:r>
              <a:rPr lang="sr-Cyrl-RS" sz="2000" b="1" dirty="0" smtClean="0">
                <a:solidFill>
                  <a:srgbClr val="FF0000"/>
                </a:solidFill>
              </a:rPr>
              <a:t>(СССР)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9620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1924.</a:t>
            </a:r>
            <a:r>
              <a:rPr lang="sr-Cyrl-CS" sz="2800" dirty="0" smtClean="0"/>
              <a:t>у</a:t>
            </a:r>
            <a:r>
              <a:rPr lang="sr-Cyrl-RS" sz="2800" dirty="0" smtClean="0"/>
              <a:t>мире Лењин ,шеф Комунистичке партије и Совјетске државе постаје Јосиф Висарионович  Џугашвили СТАЉИН до 1953:</a:t>
            </a:r>
            <a:endParaRPr lang="en-US" sz="2800" dirty="0"/>
          </a:p>
        </p:txBody>
      </p:sp>
      <p:pic>
        <p:nvPicPr>
          <p:cNvPr id="3" name="Picture 2" descr="http://www.vijesti.me/slika-519x316/vijesti/rusija-slavi-70-godina-pobjede-staljingradu-slika-2135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1.bp.blogspot.com/-gB8tfffgPMA/TahFprSssrI/AAAAAAAAAVk/S2eU6xT7R7o/s1600/Anastas%2BMikoyan%252C%2BJoseph%2BStalin%2Band%2BGrigoriy%2BOrdzhonikidze%2Bin%2BTiflis%2B%252C%2B19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14600"/>
            <a:ext cx="3466214" cy="29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94988" y="5410200"/>
            <a:ext cx="2754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Стаљин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1929. Планска привреда</a:t>
            </a:r>
            <a:endParaRPr lang="en-US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2" name="Picture 4" descr="https://encrypted-tbn3.gstatic.com/images?q=tbn:ANd9GcSju5gag_IsAgO0I7KsRKAR7hwT3CS3XpV5UeGi5JWxuKsQi37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3429000" cy="2057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590800"/>
            <a:ext cx="533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Гашење приватног власништва у пољопривреди. К</a:t>
            </a:r>
            <a:r>
              <a:rPr lang="sr-Cyrl-RS" sz="2000" dirty="0" smtClean="0"/>
              <a:t>олелктивизација-насолно удруживање сељака у задруге (колхозе и совхозе).</a:t>
            </a:r>
            <a:r>
              <a:rPr lang="sr-Latn-RS" sz="2000" dirty="0" smtClean="0"/>
              <a:t> </a:t>
            </a:r>
            <a:r>
              <a:rPr lang="sr-Cyrl-RS" sz="2000" dirty="0" smtClean="0"/>
              <a:t>Немилосрдно ломљен отпор сељака. Непослушни пресељавани у пусте крајеве.</a:t>
            </a:r>
            <a:r>
              <a:rPr lang="sr-Latn-RS" sz="2000" dirty="0" smtClean="0"/>
              <a:t> </a:t>
            </a:r>
            <a:r>
              <a:rPr lang="sr-Cyrl-RS" sz="2000" dirty="0" smtClean="0"/>
              <a:t>Сељаци без мотива за рад , ниски приноси , оптужени да подривају социјализам. Троцки,</a:t>
            </a:r>
            <a:r>
              <a:rPr lang="sr-Latn-RS" sz="2000" dirty="0" smtClean="0"/>
              <a:t> </a:t>
            </a:r>
            <a:r>
              <a:rPr lang="sr-Cyrl-RS" sz="2000" dirty="0" smtClean="0"/>
              <a:t>Камењев и Зиновјев</a:t>
            </a:r>
            <a:r>
              <a:rPr lang="sr-Latn-RS" sz="2000" dirty="0" smtClean="0"/>
              <a:t>:</a:t>
            </a:r>
            <a:r>
              <a:rPr lang="sr-Cyrl-RS" sz="2000" dirty="0" smtClean="0"/>
              <a:t> сељаке не треба хапсити и убијати као што је сматрао Стаљин, већ мотивисати за рад. </a:t>
            </a:r>
            <a:r>
              <a:rPr lang="sr-Cyrl-RS" b="1" dirty="0" smtClean="0">
                <a:solidFill>
                  <a:srgbClr val="FF0000"/>
                </a:solidFill>
              </a:rPr>
              <a:t>Стаљин покреће чистке-прогон политичких противника</a:t>
            </a:r>
            <a:r>
              <a:rPr lang="sr-Cyrl-RS" sz="2000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Покушај да СССР прерасте из аграрну у индустријску земљу петогодишњим плановима индустријализације и електрификације </a:t>
            </a:r>
            <a:r>
              <a:rPr lang="sr-Cyrl-RS" sz="2000" dirty="0" smtClean="0"/>
              <a:t>(</a:t>
            </a:r>
            <a:r>
              <a:rPr lang="sr-Cyrl-RS" sz="2000" dirty="0" smtClean="0">
                <a:solidFill>
                  <a:srgbClr val="FF0000"/>
                </a:solidFill>
              </a:rPr>
              <a:t>петољетка</a:t>
            </a:r>
            <a:r>
              <a:rPr lang="sr-Cyrl-RS" sz="2000" dirty="0" smtClean="0"/>
              <a:t>)</a:t>
            </a:r>
            <a:r>
              <a:rPr lang="sr-Cyrl-RS" dirty="0" smtClean="0"/>
              <a:t>.Петољетке нису</a:t>
            </a:r>
            <a:r>
              <a:rPr lang="sr-Cyrl-CS" dirty="0" smtClean="0"/>
              <a:t> </a:t>
            </a:r>
            <a:r>
              <a:rPr lang="sr-Cyrl-RS" dirty="0" smtClean="0"/>
              <a:t>оствариване упркос милиона ударника, страдају ,директори </a:t>
            </a:r>
            <a:r>
              <a:rPr lang="sr-Cyrl-CS" dirty="0" smtClean="0"/>
              <a:t>ф</a:t>
            </a:r>
            <a:r>
              <a:rPr lang="sr-Cyrl-RS" dirty="0" smtClean="0"/>
              <a:t>абрика,</a:t>
            </a:r>
            <a:r>
              <a:rPr lang="sr-Latn-RS" dirty="0" smtClean="0"/>
              <a:t> </a:t>
            </a:r>
            <a:r>
              <a:rPr lang="sr-Cyrl-RS" dirty="0" smtClean="0"/>
              <a:t> лажирање извештаја,</a:t>
            </a:r>
          </a:p>
          <a:p>
            <a:r>
              <a:rPr lang="sr-Cyrl-RS" dirty="0" smtClean="0"/>
              <a:t>дописивање нула.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114800"/>
            <a:ext cx="3657600" cy="25853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ударом стаљиничке репресије (чистки) страда око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милиона Руса, највише сељака,  али и  комуниста, уметника, генерала, Јевреја. Монтирани судски процеси, оптужбе лажне (издаја, шпијунажа). </a:t>
            </a:r>
            <a:r>
              <a:rPr lang="sr-Cyrl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Ликвидације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Страх и смрт постају део свакодневнице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324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Пауза чистки за време </a:t>
            </a:r>
            <a:r>
              <a:rPr lang="sr-Latn-RS" sz="2000" b="1" dirty="0" smtClean="0"/>
              <a:t>II </a:t>
            </a:r>
            <a:r>
              <a:rPr lang="sr-Cyrl-RS" sz="2000" b="1" dirty="0" smtClean="0"/>
              <a:t>светског рата</a:t>
            </a:r>
            <a:r>
              <a:rPr lang="sr-Cyrl-R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456</TotalTime>
  <Words>814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Dudovica Dudovica</cp:lastModifiedBy>
  <cp:revision>75</cp:revision>
  <dcterms:created xsi:type="dcterms:W3CDTF">2006-08-16T00:00:00Z</dcterms:created>
  <dcterms:modified xsi:type="dcterms:W3CDTF">2017-02-13T10:51:34Z</dcterms:modified>
</cp:coreProperties>
</file>